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60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26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69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68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9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61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6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87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37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76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19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79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1AD220-C602-4C12-8550-39F6EA666FC1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0F6DD3-58ED-4CCF-B019-5C2CF32DD7A2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94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BA9FB-789E-CAC8-2B71-277BD320E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770574-0CF5-1434-8A7B-87CA2B475C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Correspondência de modelo</a:t>
            </a:r>
          </a:p>
        </p:txBody>
      </p:sp>
    </p:spTree>
    <p:extLst>
      <p:ext uri="{BB962C8B-B14F-4D97-AF65-F5344CB8AC3E}">
        <p14:creationId xmlns:p14="http://schemas.microsoft.com/office/powerpoint/2010/main" val="2097161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5BED-FFD3-FEE2-92F1-6825E88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83A10-22DA-D29A-56A8-FBA00129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2062"/>
            <a:ext cx="10058400" cy="4023360"/>
          </a:xfrm>
        </p:spPr>
        <p:txBody>
          <a:bodyPr/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Coeficiente de correlação cruzada Normalizado</a:t>
            </a:r>
            <a:endParaRPr lang="pt-BR" dirty="0"/>
          </a:p>
          <a:p>
            <a:r>
              <a:rPr lang="pt-BR" dirty="0"/>
              <a:t>O coeficiente de correlação cruzada é uma medida do grau em que o movimento de duas variáveis ​​aleatórias está associado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Invariante à média e escala de intensidade.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43EC5F-0DB9-0927-BAE0-701D3F027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8" b="-1"/>
          <a:stretch/>
        </p:blipFill>
        <p:spPr>
          <a:xfrm>
            <a:off x="1697828" y="3137833"/>
            <a:ext cx="3515216" cy="7359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4AF342E-6668-778F-F482-E27576FD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082" y="2783151"/>
            <a:ext cx="4745549" cy="322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5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5BED-FFD3-FEE2-92F1-6825E88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83A10-22DA-D29A-56A8-FBA00129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2062"/>
            <a:ext cx="10058400" cy="4023360"/>
          </a:xfrm>
        </p:spPr>
        <p:txBody>
          <a:bodyPr>
            <a:normAutofit lnSpcReduction="10000"/>
          </a:bodyPr>
          <a:lstStyle/>
          <a:p>
            <a:pPr algn="l"/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Correlação Cruzada - Cross-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endParaRPr lang="pt-B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pt-BR" dirty="0"/>
              <a:t>Na correlação os maiores valores são obtidos nas regiões da imagem onde ocorre a correspondência do patch da imagem com o modelo.</a:t>
            </a:r>
          </a:p>
          <a:p>
            <a:endParaRPr lang="pt-BR" dirty="0"/>
          </a:p>
          <a:p>
            <a:r>
              <a:rPr lang="pt-BR" dirty="0"/>
              <a:t>A correlação de um kernel w com uma função f(</a:t>
            </a:r>
            <a:r>
              <a:rPr lang="pt-BR" dirty="0" err="1"/>
              <a:t>x,y</a:t>
            </a:r>
            <a:r>
              <a:rPr lang="pt-BR" dirty="0"/>
              <a:t>) é dada por: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correlação tem seus maiores valores nas regiões onde w e f são muito semelhantes, o problema desta equação é que o resultado é sensível a mudanças na amplitude, a resposta é mais forte para intensidades mais altas, o que leva a um falso positivo, logo o </a:t>
            </a:r>
            <a:r>
              <a:rPr lang="pt-BR" dirty="0" err="1"/>
              <a:t>waldo</a:t>
            </a:r>
            <a:r>
              <a:rPr lang="pt-BR" dirty="0"/>
              <a:t> não é encontrado.</a:t>
            </a:r>
          </a:p>
          <a:p>
            <a:endParaRPr lang="pt-BR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23702A-871C-02E1-F2BE-A0BCD276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01" y="3782494"/>
            <a:ext cx="40671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34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5BED-FFD3-FEE2-92F1-6825E88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83A10-22DA-D29A-56A8-FBA00129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2062"/>
            <a:ext cx="10058400" cy="4023360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Correlação Cruzada - Cross-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endParaRPr lang="pt-B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F23BD4-52DC-369C-F330-F2CFBA49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54" y="2229380"/>
            <a:ext cx="5313652" cy="37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1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5BED-FFD3-FEE2-92F1-6825E88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83A10-22DA-D29A-56A8-FBA00129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62061"/>
            <a:ext cx="10058400" cy="4023360"/>
          </a:xfrm>
        </p:spPr>
        <p:txBody>
          <a:bodyPr>
            <a:normAutofit/>
          </a:bodyPr>
          <a:lstStyle/>
          <a:p>
            <a:pPr algn="l"/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Correlação Cruzada Normalizada - 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Helvetica Neue"/>
              </a:rPr>
              <a:t>Normalized</a:t>
            </a:r>
            <a:r>
              <a:rPr lang="pt-BR" b="1" i="0" dirty="0">
                <a:solidFill>
                  <a:srgbClr val="000000"/>
                </a:solidFill>
                <a:effectLst/>
                <a:latin typeface="Helvetica Neue"/>
              </a:rPr>
              <a:t> Cross-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Helvetica Neue"/>
              </a:rPr>
              <a:t>Correlation</a:t>
            </a:r>
            <a:endParaRPr lang="pt-BR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pt-BR" sz="1600" b="0" i="0" dirty="0">
                <a:solidFill>
                  <a:srgbClr val="000000"/>
                </a:solidFill>
                <a:effectLst/>
                <a:latin typeface="Helvetica Neue"/>
              </a:rPr>
              <a:t>Para normalizar a correlação com as mudanças de amplitude em uma ou ambas as funções, realizamos correspondência usando o coeficiente de correlação em vez disso:</a:t>
            </a:r>
            <a:endParaRPr lang="pt-BR" sz="16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8F3622E-0EB6-DF40-4CC9-E919EA8BF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50" y="2995612"/>
            <a:ext cx="31718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9A173C-DC76-59A1-FE86-8F077FD0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46" y="2828138"/>
            <a:ext cx="4846142" cy="33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8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037C-88B8-BB62-CCD0-A2081379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549D801-96AA-72DF-AFE0-757CB73E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43" y="2663546"/>
            <a:ext cx="5578363" cy="2622308"/>
          </a:xfrm>
          <a:prstGeom prst="rect">
            <a:avLst/>
          </a:prstGeom>
        </p:spPr>
      </p:pic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5ABF16E7-426A-8200-B12B-0428F0AD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593977" cy="4023360"/>
          </a:xfrm>
        </p:spPr>
        <p:txBody>
          <a:bodyPr>
            <a:normAutofit/>
          </a:bodyPr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r>
              <a:rPr lang="pt-BR" dirty="0"/>
              <a:t> é usada para identificar um pequeno recorte de uma imagem, ou um padrão em uma imagem maior.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Isso pode ser feito usando várias técnicas como: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/>
              <a:t>Soma das diferenças absolutas (SAD)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/>
              <a:t>Soma dos quadrados das diferenças (SSD)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/>
              <a:t>Coeficiente de correlação e correlação cruzada.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736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037C-88B8-BB62-CCD0-A2081379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5ABF16E7-426A-8200-B12B-0428F0AD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436524" cy="4023360"/>
          </a:xfrm>
        </p:spPr>
        <p:txBody>
          <a:bodyPr>
            <a:normAutofit/>
          </a:bodyPr>
          <a:lstStyle/>
          <a:p>
            <a:r>
              <a:rPr lang="pt-BR" dirty="0"/>
              <a:t>Para encontrar o patch, o usuário precisa fornecer duas imagens de entrada 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/>
              <a:t>Imagem de origem (I) - A imagem para encontrar o modelo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dirty="0"/>
              <a:t>Imagem do modelo (T) - A imagem que pode ser encontrada na imagem de origem</a:t>
            </a:r>
          </a:p>
          <a:p>
            <a:r>
              <a:rPr lang="pt-BR" dirty="0"/>
              <a:t>Para identificar a área correspondente, temos que comparar a imagem do modelo com a imagem de origem deslizando-a.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EAC692-DAFB-3286-34CE-EAB85C31C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815" y="2498333"/>
            <a:ext cx="5578363" cy="262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037C-88B8-BB62-CCD0-A2081379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5ABF16E7-426A-8200-B12B-0428F0AD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217920" cy="4023360"/>
          </a:xfrm>
        </p:spPr>
        <p:txBody>
          <a:bodyPr/>
          <a:lstStyle/>
          <a:p>
            <a:r>
              <a:rPr lang="pt-BR" dirty="0"/>
              <a:t>Devemos mover o patch um pixel por vez (da esquerda para a direita, de cima para baixo). Em cada local, uma métrica é calculada para saber o quão semelhante é o patch à essa área específica da imagem de origem.</a:t>
            </a:r>
          </a:p>
          <a:p>
            <a:r>
              <a:rPr lang="pt-BR" dirty="0"/>
              <a:t>Para cada localização de T sobre I, é armazenada a métrica na matriz de resultados R.</a:t>
            </a:r>
          </a:p>
          <a:p>
            <a:r>
              <a:rPr lang="pt-BR" dirty="0"/>
              <a:t>Cada localização (</a:t>
            </a:r>
            <a:r>
              <a:rPr lang="pt-BR" dirty="0" err="1"/>
              <a:t>x,y</a:t>
            </a:r>
            <a:r>
              <a:rPr lang="pt-BR" dirty="0"/>
              <a:t>) em R contém a métrica correspondente.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841A366-0C75-B777-522F-EEC23407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61" y="2041268"/>
            <a:ext cx="2528594" cy="345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5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5037C-88B8-BB62-CCD0-A2081379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- Onde está Waldo?</a:t>
            </a:r>
          </a:p>
        </p:txBody>
      </p:sp>
      <p:pic>
        <p:nvPicPr>
          <p:cNvPr id="7" name="Imagem 6" descr="Mapa em cima&#10;&#10;Descrição gerada automaticamente com confiança média">
            <a:extLst>
              <a:ext uri="{FF2B5EF4-FFF2-40B4-BE49-F238E27FC236}">
                <a16:creationId xmlns:a16="http://schemas.microsoft.com/office/drawing/2014/main" id="{F2BFF311-E4CF-6628-F474-0C354B3F7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07" y="3233335"/>
            <a:ext cx="2917855" cy="1828522"/>
          </a:xfrm>
          <a:prstGeom prst="rect">
            <a:avLst/>
          </a:prstGeom>
        </p:spPr>
      </p:pic>
      <p:pic>
        <p:nvPicPr>
          <p:cNvPr id="9" name="Imagem 8" descr="Desenho de cachorro&#10;&#10;Descrição gerada automaticamente com confiança média">
            <a:extLst>
              <a:ext uri="{FF2B5EF4-FFF2-40B4-BE49-F238E27FC236}">
                <a16:creationId xmlns:a16="http://schemas.microsoft.com/office/drawing/2014/main" id="{7F707B5A-489E-7E7A-5EC8-B205801A3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63" y="3573691"/>
            <a:ext cx="540617" cy="784275"/>
          </a:xfrm>
          <a:prstGeom prst="rect">
            <a:avLst/>
          </a:prstGeom>
        </p:spPr>
      </p:pic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7759D3BE-C9F4-4EC2-EDBB-4170F7EDA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49003" y="3040275"/>
            <a:ext cx="1706677" cy="2376785"/>
          </a:xfrm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4AED58F-FFCC-8F6C-06A8-47175A2DD378}"/>
              </a:ext>
            </a:extLst>
          </p:cNvPr>
          <p:cNvCxnSpPr>
            <a:cxnSpLocks/>
          </p:cNvCxnSpPr>
          <p:nvPr/>
        </p:nvCxnSpPr>
        <p:spPr>
          <a:xfrm>
            <a:off x="8162282" y="3965828"/>
            <a:ext cx="209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959F331-FFCC-C779-CBC4-F87FC02C4576}"/>
              </a:ext>
            </a:extLst>
          </p:cNvPr>
          <p:cNvCxnSpPr>
            <a:cxnSpLocks/>
          </p:cNvCxnSpPr>
          <p:nvPr/>
        </p:nvCxnSpPr>
        <p:spPr>
          <a:xfrm>
            <a:off x="9131111" y="3965829"/>
            <a:ext cx="209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BFE152-F4D1-3239-42D9-739155BCE20D}"/>
              </a:ext>
            </a:extLst>
          </p:cNvPr>
          <p:cNvSpPr txBox="1"/>
          <p:nvPr/>
        </p:nvSpPr>
        <p:spPr>
          <a:xfrm>
            <a:off x="1036320" y="1934755"/>
            <a:ext cx="59681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 err="1">
                <a:solidFill>
                  <a:srgbClr val="000000"/>
                </a:solidFill>
                <a:effectLst/>
                <a:latin typeface="Helvetica Neue"/>
              </a:rPr>
              <a:t>Template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: T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Imagem: I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Patch da imagem centrada em (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Helvetica Neue"/>
              </a:rPr>
              <a:t>i,j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) : I(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Helvetica Neue"/>
              </a:rPr>
              <a:t>i+k,j+l</a:t>
            </a:r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Resposta: R</a:t>
            </a:r>
          </a:p>
          <a:p>
            <a:pPr algn="l"/>
            <a:endParaRPr lang="pt-BR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O objetivo deste exemplo é encontrar 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a área com a maior correspondência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2DC065-F4BD-24E8-70BE-4B7C04531AAA}"/>
              </a:ext>
            </a:extLst>
          </p:cNvPr>
          <p:cNvSpPr txBox="1"/>
          <p:nvPr/>
        </p:nvSpPr>
        <p:spPr>
          <a:xfrm>
            <a:off x="5983871" y="2759057"/>
            <a:ext cx="77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310517-7B2F-E5A1-9F6F-0013DFABFCA9}"/>
              </a:ext>
            </a:extLst>
          </p:cNvPr>
          <p:cNvSpPr txBox="1"/>
          <p:nvPr/>
        </p:nvSpPr>
        <p:spPr>
          <a:xfrm>
            <a:off x="8478385" y="3233335"/>
            <a:ext cx="77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 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3EDFF1-1B4D-F3A7-13CB-9A751BC51443}"/>
              </a:ext>
            </a:extLst>
          </p:cNvPr>
          <p:cNvSpPr txBox="1"/>
          <p:nvPr/>
        </p:nvSpPr>
        <p:spPr>
          <a:xfrm>
            <a:off x="9620924" y="2574391"/>
            <a:ext cx="1362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  <a:latin typeface="Helvetica Neue"/>
              </a:rPr>
              <a:t> Resultado</a:t>
            </a:r>
          </a:p>
        </p:txBody>
      </p:sp>
    </p:spTree>
    <p:extLst>
      <p:ext uri="{BB962C8B-B14F-4D97-AF65-F5344CB8AC3E}">
        <p14:creationId xmlns:p14="http://schemas.microsoft.com/office/powerpoint/2010/main" val="157774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5BED-FFD3-FEE2-92F1-6825E88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83A10-22DA-D29A-56A8-FBA00129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173" y="1862062"/>
            <a:ext cx="10058400" cy="4023360"/>
          </a:xfrm>
        </p:spPr>
        <p:txBody>
          <a:bodyPr/>
          <a:lstStyle/>
          <a:p>
            <a:r>
              <a:rPr lang="pt-BR" dirty="0"/>
              <a:t>Soma dos Quadrados das Diferenças – SSD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área mais escura tem a melhor correspondência</a:t>
            </a:r>
          </a:p>
          <a:p>
            <a:r>
              <a:rPr lang="pt-BR" dirty="0"/>
              <a:t>Quanto menor o valor entre o modelo e o patch</a:t>
            </a:r>
          </a:p>
          <a:p>
            <a:r>
              <a:rPr lang="pt-BR" dirty="0"/>
              <a:t>Maior é a semelhança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2DBF8B-0FB5-CAEA-A4DF-8AAE0BF6D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932" y="2452007"/>
            <a:ext cx="27241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1B33A85-9B69-628F-2C14-39B1E0C0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56" y="2225432"/>
            <a:ext cx="5108671" cy="35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5BED-FFD3-FEE2-92F1-6825E88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83A10-22DA-D29A-56A8-FBA00129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2062"/>
            <a:ext cx="10058400" cy="4023360"/>
          </a:xfrm>
        </p:spPr>
        <p:txBody>
          <a:bodyPr/>
          <a:lstStyle/>
          <a:p>
            <a:r>
              <a:rPr lang="pt-BR" dirty="0"/>
              <a:t>Soma dos Quadrados das Diferenças Normalizado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Aqui R(</a:t>
            </a:r>
            <a:r>
              <a:rPr lang="pt-BR" dirty="0" err="1"/>
              <a:t>i,j</a:t>
            </a:r>
            <a:r>
              <a:rPr lang="pt-BR" dirty="0"/>
              <a:t>) codifica a distância entre o modelo e </a:t>
            </a:r>
          </a:p>
          <a:p>
            <a:r>
              <a:rPr lang="pt-BR" dirty="0"/>
              <a:t>o patch da imagem centrado no local da imagem(</a:t>
            </a:r>
            <a:r>
              <a:rPr lang="pt-BR" dirty="0" err="1"/>
              <a:t>i,j</a:t>
            </a:r>
            <a:r>
              <a:rPr lang="pt-BR" dirty="0"/>
              <a:t>)</a:t>
            </a:r>
          </a:p>
          <a:p>
            <a:r>
              <a:rPr lang="pt-BR" dirty="0"/>
              <a:t>Quanto menor esse valor, mais semelhante é o </a:t>
            </a:r>
          </a:p>
          <a:p>
            <a:r>
              <a:rPr lang="pt-BR" dirty="0"/>
              <a:t>modelo ao patch.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192D76-A96E-1FBF-B70E-1C6174023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99"/>
          <a:stretch/>
        </p:blipFill>
        <p:spPr>
          <a:xfrm>
            <a:off x="1714972" y="2217268"/>
            <a:ext cx="3763337" cy="101048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A68194A-1B51-BDC5-A204-86490B54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693" y="2032906"/>
            <a:ext cx="4900939" cy="34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8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5BED-FFD3-FEE2-92F1-6825E88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83A10-22DA-D29A-56A8-FBA00129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2062"/>
            <a:ext cx="10058400" cy="4023360"/>
          </a:xfrm>
        </p:spPr>
        <p:txBody>
          <a:bodyPr/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Coeficiente de correlação cruzada (ρ)</a:t>
            </a:r>
            <a:endParaRPr lang="pt-BR" dirty="0"/>
          </a:p>
          <a:p>
            <a:r>
              <a:rPr lang="pt-BR" dirty="0"/>
              <a:t>O coeficiente de correlação cruzada normalizado nos dá uma medida de similaridade entre o patch da imagem atual e o modelo é calculado conforme abaixo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9B785A-A64D-CE4B-59F4-F1A94A075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10" r="15949" b="27712"/>
          <a:stretch/>
        </p:blipFill>
        <p:spPr>
          <a:xfrm>
            <a:off x="4302492" y="3962614"/>
            <a:ext cx="3219062" cy="132343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001F5B8-13B0-19BF-9619-B91537231414}"/>
              </a:ext>
            </a:extLst>
          </p:cNvPr>
          <p:cNvSpPr txBox="1"/>
          <p:nvPr/>
        </p:nvSpPr>
        <p:spPr>
          <a:xfrm>
            <a:off x="5067609" y="3069266"/>
            <a:ext cx="2434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Produto das variações das intensidades da média no modelo e imagem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9CC5D2-FA24-777E-DDF3-C67B968C8819}"/>
              </a:ext>
            </a:extLst>
          </p:cNvPr>
          <p:cNvSpPr txBox="1"/>
          <p:nvPr/>
        </p:nvSpPr>
        <p:spPr>
          <a:xfrm>
            <a:off x="6580956" y="5179126"/>
            <a:ext cx="1841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Desvio padrão da intensidade dos valores do </a:t>
            </a:r>
            <a:r>
              <a:rPr lang="pt-BR" sz="1600" dirty="0" err="1"/>
              <a:t>template</a:t>
            </a:r>
            <a:endParaRPr lang="pt-BR" sz="1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BD84E6-AF23-F8A7-2E41-9096A34E44DF}"/>
              </a:ext>
            </a:extLst>
          </p:cNvPr>
          <p:cNvSpPr txBox="1"/>
          <p:nvPr/>
        </p:nvSpPr>
        <p:spPr>
          <a:xfrm>
            <a:off x="3560165" y="5179127"/>
            <a:ext cx="2879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Desvio padrão da intensidade dos valores da imagem na área sobreposta pelo </a:t>
            </a:r>
            <a:r>
              <a:rPr lang="pt-BR" sz="1600" dirty="0" err="1"/>
              <a:t>template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5458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85BED-FFD3-FEE2-92F1-6825E88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Técnicas de </a:t>
            </a:r>
            <a:r>
              <a:rPr lang="pt-BR" dirty="0" err="1"/>
              <a:t>template</a:t>
            </a:r>
            <a:r>
              <a:rPr lang="pt-BR" dirty="0"/>
              <a:t> </a:t>
            </a:r>
            <a:r>
              <a:rPr lang="pt-BR" dirty="0" err="1"/>
              <a:t>matching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83A10-22DA-D29A-56A8-FBA00129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2062"/>
            <a:ext cx="10058400" cy="4023360"/>
          </a:xfrm>
        </p:spPr>
        <p:txBody>
          <a:bodyPr/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Coeficiente de correlação cruzada (ρ)</a:t>
            </a:r>
            <a:endParaRPr lang="pt-BR" dirty="0"/>
          </a:p>
          <a:p>
            <a:r>
              <a:rPr lang="pt-BR" dirty="0"/>
              <a:t>O coeficiente de correlação cruzada é uma medida do grau em que o movimento de duas variáveis ​​aleatórias está associado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6F364D-4B17-97C1-528A-A3C543E5F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03" y="2859719"/>
            <a:ext cx="5059680" cy="343579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F5F117-2B37-31EA-A4D5-B481E496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83" y="3099754"/>
            <a:ext cx="3516093" cy="8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679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</TotalTime>
  <Words>631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Wingdings</vt:lpstr>
      <vt:lpstr>Retrospectiva</vt:lpstr>
      <vt:lpstr>Template Matching</vt:lpstr>
      <vt:lpstr>Template Matching</vt:lpstr>
      <vt:lpstr>Template Matching</vt:lpstr>
      <vt:lpstr>Template Matching</vt:lpstr>
      <vt:lpstr>Exemplo - Onde está Waldo?</vt:lpstr>
      <vt:lpstr>Técnicas de template matching</vt:lpstr>
      <vt:lpstr>Técnicas de template matching</vt:lpstr>
      <vt:lpstr>Técnicas de template matching</vt:lpstr>
      <vt:lpstr>Técnicas de template matching</vt:lpstr>
      <vt:lpstr>Técnicas de template matching</vt:lpstr>
      <vt:lpstr>Técnicas de template matching</vt:lpstr>
      <vt:lpstr>Técnicas de template matching</vt:lpstr>
      <vt:lpstr>Técnicas de template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Matching</dc:title>
  <dc:creator>MEG  BATISTA ALVES</dc:creator>
  <cp:lastModifiedBy>MEG  BATISTA ALVES</cp:lastModifiedBy>
  <cp:revision>3</cp:revision>
  <dcterms:created xsi:type="dcterms:W3CDTF">2023-02-28T21:32:35Z</dcterms:created>
  <dcterms:modified xsi:type="dcterms:W3CDTF">2023-03-01T02:54:55Z</dcterms:modified>
</cp:coreProperties>
</file>